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74" r:id="rId5"/>
    <p:sldId id="260" r:id="rId6"/>
    <p:sldId id="270" r:id="rId7"/>
    <p:sldId id="267" r:id="rId8"/>
    <p:sldId id="268" r:id="rId9"/>
    <p:sldId id="271" r:id="rId10"/>
    <p:sldId id="272" r:id="rId11"/>
    <p:sldId id="275" r:id="rId12"/>
    <p:sldId id="269" r:id="rId13"/>
    <p:sldId id="273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5274" autoAdjust="0"/>
  </p:normalViewPr>
  <p:slideViewPr>
    <p:cSldViewPr>
      <p:cViewPr varScale="1">
        <p:scale>
          <a:sx n="55" d="100"/>
          <a:sy n="55" d="100"/>
        </p:scale>
        <p:origin x="-78" y="-57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4/20/2015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4/20/2015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4/20/2015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Selective Mutism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Sabrina Colborn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 to be aware of…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Children with Selective Mutism might become victimized because of their shyness</a:t>
            </a:r>
          </a:p>
          <a:p>
            <a:r>
              <a:rPr lang="en-US" dirty="0" smtClean="0">
                <a:latin typeface="+mj-lt"/>
              </a:rPr>
              <a:t>Children will be able to perform academically normal and function just like their peers.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9932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Help Parent/Caregiver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Suggest caregivers to make a visit to school before the child enters for the upcoming school year.</a:t>
            </a:r>
          </a:p>
          <a:p>
            <a:pPr lvl="1"/>
            <a:r>
              <a:rPr lang="en-US" dirty="0" smtClean="0">
                <a:latin typeface="+mj-lt"/>
              </a:rPr>
              <a:t>That way the child will have a chance to meet with the teacher and be familiar with the new setting</a:t>
            </a:r>
          </a:p>
          <a:p>
            <a:r>
              <a:rPr lang="en-US" dirty="0" smtClean="0">
                <a:latin typeface="+mj-lt"/>
              </a:rPr>
              <a:t>Suggest books from the guidebook that they may read to their child a well.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+mj-lt"/>
              </a:rPr>
              <a:t>Busse</a:t>
            </a:r>
            <a:r>
              <a:rPr lang="en-US" dirty="0" smtClean="0">
                <a:latin typeface="+mj-lt"/>
              </a:rPr>
              <a:t>, R. T., &amp; Downey, J. (2011). Selective Mutism: A three-tiered approach to prevention and intervention.  </a:t>
            </a:r>
            <a:r>
              <a:rPr lang="en-US" i="1" dirty="0" smtClean="0">
                <a:latin typeface="+mj-lt"/>
              </a:rPr>
              <a:t>Contemporary School Psychology: Formerly “The California School Psychologist”, </a:t>
            </a:r>
            <a:r>
              <a:rPr lang="en-US" dirty="0" smtClean="0">
                <a:latin typeface="+mj-lt"/>
              </a:rPr>
              <a:t>15(1), 53-63.</a:t>
            </a:r>
          </a:p>
          <a:p>
            <a:r>
              <a:rPr lang="en-US" dirty="0" smtClean="0">
                <a:latin typeface="+mj-lt"/>
              </a:rPr>
              <a:t>Cunningham, C. E., </a:t>
            </a:r>
            <a:r>
              <a:rPr lang="en-US" dirty="0" err="1" smtClean="0">
                <a:latin typeface="+mj-lt"/>
              </a:rPr>
              <a:t>McHolm</a:t>
            </a:r>
            <a:r>
              <a:rPr lang="en-US" dirty="0" smtClean="0">
                <a:latin typeface="+mj-lt"/>
              </a:rPr>
              <a:t>, A., Boyle, M. H., &amp; Patel, S. (2004). Behavioral and emotional adjustment, family functioning, academic performance, and social </a:t>
            </a:r>
            <a:r>
              <a:rPr lang="en-US" dirty="0" err="1" smtClean="0">
                <a:latin typeface="+mj-lt"/>
              </a:rPr>
              <a:t>relatioships</a:t>
            </a:r>
            <a:r>
              <a:rPr lang="en-US" dirty="0" smtClean="0">
                <a:latin typeface="+mj-lt"/>
              </a:rPr>
              <a:t> in children with selective mutism. </a:t>
            </a:r>
            <a:r>
              <a:rPr lang="en-US" i="1" dirty="0" smtClean="0">
                <a:latin typeface="+mj-lt"/>
              </a:rPr>
              <a:t>Journal of Child Psychology and Psychiatry, 45(8)</a:t>
            </a:r>
            <a:r>
              <a:rPr lang="en-US" dirty="0" smtClean="0">
                <a:latin typeface="+mj-lt"/>
              </a:rPr>
              <a:t>, 1363-1372.</a:t>
            </a:r>
          </a:p>
          <a:p>
            <a:r>
              <a:rPr lang="en-US" dirty="0" err="1">
                <a:latin typeface="+mj-lt"/>
              </a:rPr>
              <a:t>Steinhausen</a:t>
            </a:r>
            <a:r>
              <a:rPr lang="en-US" dirty="0">
                <a:latin typeface="+mj-lt"/>
              </a:rPr>
              <a:t>, H. C., </a:t>
            </a:r>
            <a:r>
              <a:rPr lang="en-US" dirty="0" err="1">
                <a:latin typeface="+mj-lt"/>
              </a:rPr>
              <a:t>Wachter</a:t>
            </a:r>
            <a:r>
              <a:rPr lang="en-US" dirty="0">
                <a:latin typeface="+mj-lt"/>
              </a:rPr>
              <a:t>, M., </a:t>
            </a:r>
            <a:r>
              <a:rPr lang="en-US" dirty="0" err="1">
                <a:latin typeface="+mj-lt"/>
              </a:rPr>
              <a:t>Laimböck</a:t>
            </a:r>
            <a:r>
              <a:rPr lang="en-US" dirty="0">
                <a:latin typeface="+mj-lt"/>
              </a:rPr>
              <a:t>, K., &amp; </a:t>
            </a:r>
            <a:r>
              <a:rPr lang="en-US" dirty="0" err="1">
                <a:latin typeface="+mj-lt"/>
              </a:rPr>
              <a:t>Metzke</a:t>
            </a:r>
            <a:r>
              <a:rPr lang="en-US" dirty="0">
                <a:latin typeface="+mj-lt"/>
              </a:rPr>
              <a:t>, C. W. (2006).  A long‐term outcome study of selective mutism in childhood.  </a:t>
            </a:r>
            <a:r>
              <a:rPr lang="en-US" i="1" dirty="0">
                <a:latin typeface="+mj-lt"/>
              </a:rPr>
              <a:t>Journal of Child Psychology and Psychiatry</a:t>
            </a:r>
            <a:r>
              <a:rPr lang="en-US" dirty="0">
                <a:latin typeface="+mj-lt"/>
              </a:rPr>
              <a:t>, </a:t>
            </a:r>
            <a:r>
              <a:rPr lang="en-US" i="1" dirty="0">
                <a:latin typeface="+mj-lt"/>
              </a:rPr>
              <a:t>47</a:t>
            </a:r>
            <a:r>
              <a:rPr lang="en-US" dirty="0">
                <a:latin typeface="+mj-lt"/>
              </a:rPr>
              <a:t>(7), 751-756.</a:t>
            </a:r>
          </a:p>
          <a:p>
            <a:r>
              <a:rPr lang="en-US" dirty="0" err="1">
                <a:latin typeface="+mj-lt"/>
              </a:rPr>
              <a:t>Viana</a:t>
            </a:r>
            <a:r>
              <a:rPr lang="en-US" dirty="0">
                <a:latin typeface="+mj-lt"/>
              </a:rPr>
              <a:t>, A. G., </a:t>
            </a:r>
            <a:r>
              <a:rPr lang="en-US" dirty="0" err="1">
                <a:latin typeface="+mj-lt"/>
              </a:rPr>
              <a:t>Beidel</a:t>
            </a:r>
            <a:r>
              <a:rPr lang="en-US" dirty="0">
                <a:latin typeface="+mj-lt"/>
              </a:rPr>
              <a:t>, D. C., &amp; </a:t>
            </a:r>
            <a:r>
              <a:rPr lang="en-US" dirty="0" err="1">
                <a:latin typeface="+mj-lt"/>
              </a:rPr>
              <a:t>Rabian</a:t>
            </a:r>
            <a:r>
              <a:rPr lang="en-US" dirty="0">
                <a:latin typeface="+mj-lt"/>
              </a:rPr>
              <a:t>, B. (2009).  Selective mutism: a review and integration of the last 15 years. </a:t>
            </a:r>
            <a:r>
              <a:rPr lang="en-US" i="1" dirty="0">
                <a:latin typeface="+mj-lt"/>
              </a:rPr>
              <a:t>Clinical Psychology Review</a:t>
            </a:r>
            <a:r>
              <a:rPr lang="en-US" dirty="0">
                <a:latin typeface="+mj-lt"/>
              </a:rPr>
              <a:t>, </a:t>
            </a:r>
            <a:r>
              <a:rPr lang="en-US" i="1" dirty="0">
                <a:latin typeface="+mj-lt"/>
              </a:rPr>
              <a:t>29</a:t>
            </a:r>
            <a:r>
              <a:rPr lang="en-US" dirty="0">
                <a:latin typeface="+mj-lt"/>
              </a:rPr>
              <a:t>(1), 57-67.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14169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Selective </a:t>
            </a:r>
            <a:r>
              <a:rPr lang="en-US" sz="4000" dirty="0" smtClean="0"/>
              <a:t>Mutism (SM)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Associated with Social Phobia and Social Anxiety</a:t>
            </a:r>
          </a:p>
          <a:p>
            <a:r>
              <a:rPr lang="en-US" sz="3200" dirty="0" smtClean="0">
                <a:latin typeface="+mj-lt"/>
              </a:rPr>
              <a:t>What does it look like? The child will not communicate in different situations.  Most children will speak to close family members but not to teachers or peers.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Selective </a:t>
            </a:r>
            <a:r>
              <a:rPr lang="en-US" sz="3600" dirty="0"/>
              <a:t>Mutism (SM)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j-lt"/>
              </a:rPr>
              <a:t>Noticing failure to speech is longer than 1 month, not including the first month of starting school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Prevalent: Females than males and children between 3-6 years 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78146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Signs of Children with Selective Mutism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2" y="1752601"/>
            <a:ext cx="9144000" cy="441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Related to those with anxiety</a:t>
            </a:r>
          </a:p>
          <a:p>
            <a:r>
              <a:rPr lang="en-US" sz="3200" dirty="0" smtClean="0">
                <a:latin typeface="+mj-lt"/>
              </a:rPr>
              <a:t>Amplified separation anxiety, especially away from their parents</a:t>
            </a:r>
          </a:p>
          <a:p>
            <a:r>
              <a:rPr lang="en-US" sz="3200" dirty="0" smtClean="0">
                <a:latin typeface="+mj-lt"/>
              </a:rPr>
              <a:t>Shy behaviors</a:t>
            </a:r>
          </a:p>
          <a:p>
            <a:r>
              <a:rPr lang="en-US" sz="3200" dirty="0" smtClean="0">
                <a:latin typeface="+mj-lt"/>
              </a:rPr>
              <a:t>Slow-to warm temperament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Misdiagnoses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2209800"/>
            <a:ext cx="9144000" cy="3962400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Because the child speaks at home and parents might say they are just shy.</a:t>
            </a:r>
          </a:p>
          <a:p>
            <a:r>
              <a:rPr lang="en-US" sz="3200" dirty="0" smtClean="0">
                <a:latin typeface="+mj-lt"/>
              </a:rPr>
              <a:t>Second language learners are missed diagnosed because they go through a “silent period.”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9048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not diagnosed will cause…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+mj-lt"/>
              </a:rPr>
              <a:t>Selective Mutism and other anxiety will become worse over time.</a:t>
            </a:r>
          </a:p>
          <a:p>
            <a:r>
              <a:rPr lang="en-US" sz="3200" dirty="0" smtClean="0">
                <a:latin typeface="+mj-lt"/>
              </a:rPr>
              <a:t>It may affect academic and social development. A</a:t>
            </a:r>
            <a:r>
              <a:rPr lang="en-US" sz="3000" dirty="0" smtClean="0">
                <a:latin typeface="+mj-lt"/>
              </a:rPr>
              <a:t>bout 32% will perform below grade level. </a:t>
            </a:r>
            <a:r>
              <a:rPr lang="en-US" sz="1100" dirty="0" smtClean="0">
                <a:latin typeface="+mj-lt"/>
              </a:rPr>
              <a:t>(Cunningham, </a:t>
            </a:r>
            <a:r>
              <a:rPr lang="en-US" sz="1100" dirty="0" err="1" smtClean="0">
                <a:latin typeface="+mj-lt"/>
              </a:rPr>
              <a:t>McHolm</a:t>
            </a:r>
            <a:r>
              <a:rPr lang="en-US" sz="1100" dirty="0" smtClean="0">
                <a:latin typeface="+mj-lt"/>
              </a:rPr>
              <a:t>, Boyle, &amp; Patel. (2004)</a:t>
            </a:r>
            <a:endParaRPr lang="en-US" sz="5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Eventually  it will become a part of the child’s identity.</a:t>
            </a:r>
            <a:endParaRPr lang="en-US" sz="3200" dirty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Developmental delays of speech and language.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 Strategies for You as the Teachers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j-lt"/>
              </a:rPr>
              <a:t>Avoid closed yes/ no questions</a:t>
            </a:r>
          </a:p>
          <a:p>
            <a:r>
              <a:rPr lang="en-US" dirty="0" smtClean="0">
                <a:latin typeface="+mj-lt"/>
              </a:rPr>
              <a:t>Calling on the child rather than waiting for them to volunteer</a:t>
            </a:r>
          </a:p>
          <a:p>
            <a:r>
              <a:rPr lang="en-US" dirty="0" smtClean="0">
                <a:latin typeface="+mj-lt"/>
              </a:rPr>
              <a:t>Providing “wait time” (3-5 seconds) for response</a:t>
            </a:r>
          </a:p>
          <a:p>
            <a:r>
              <a:rPr lang="en-US" dirty="0" smtClean="0">
                <a:latin typeface="+mj-lt"/>
              </a:rPr>
              <a:t>Creating small group class activities with verbal responding </a:t>
            </a:r>
          </a:p>
          <a:p>
            <a:r>
              <a:rPr lang="en-US" dirty="0" smtClean="0">
                <a:latin typeface="+mj-lt"/>
              </a:rPr>
              <a:t>Try to avoid non-verbal responses (head nodding, pointing or writing instead of speaking)</a:t>
            </a: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* Do not create excessive anxiety by pressuring or forcing a child to speak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 for the Classroom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Contingency management (positively reinforce all signs of verbal behavior while ignoring nonverbal behavior)</a:t>
            </a:r>
          </a:p>
          <a:p>
            <a:pPr lvl="1"/>
            <a:r>
              <a:rPr lang="en-US" dirty="0" smtClean="0">
                <a:latin typeface="+mj-lt"/>
              </a:rPr>
              <a:t>Token economy</a:t>
            </a:r>
          </a:p>
          <a:p>
            <a:r>
              <a:rPr lang="en-US" dirty="0" smtClean="0">
                <a:latin typeface="+mj-lt"/>
              </a:rPr>
              <a:t>Shaping- gradually leading an individual towards a desired behavior</a:t>
            </a:r>
          </a:p>
          <a:p>
            <a:r>
              <a:rPr lang="en-US" dirty="0" smtClean="0">
                <a:latin typeface="+mj-lt"/>
              </a:rPr>
              <a:t>Successive approximation- systematic progression toward a goal</a:t>
            </a:r>
          </a:p>
        </p:txBody>
      </p:sp>
    </p:spTree>
    <p:extLst>
      <p:ext uri="{BB962C8B-B14F-4D97-AF65-F5344CB8AC3E}">
        <p14:creationId xmlns="" xmlns:p14="http://schemas.microsoft.com/office/powerpoint/2010/main" val="2164506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Implementations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Stimulus fading- the gradual removal of discriminative stimuli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5302043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600</Words>
  <Application>Microsoft Office PowerPoint</Application>
  <PresentationFormat>Custom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Chalkboard 16x9</vt:lpstr>
      <vt:lpstr>Selective Mutism</vt:lpstr>
      <vt:lpstr>What is Selective Mutism (SM)?</vt:lpstr>
      <vt:lpstr>What is Selective Mutism (SM)?</vt:lpstr>
      <vt:lpstr>Signs of Children with Selective Mutism</vt:lpstr>
      <vt:lpstr>Causes of Misdiagnoses </vt:lpstr>
      <vt:lpstr>If not diagnosed will cause… </vt:lpstr>
      <vt:lpstr>Communication Strategies for You as the Teachers</vt:lpstr>
      <vt:lpstr>Implementations for the Classroom</vt:lpstr>
      <vt:lpstr>Other Implementations </vt:lpstr>
      <vt:lpstr>Other fact to be aware of…</vt:lpstr>
      <vt:lpstr>Ways to Help Parent/Caregiver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2015-03-22T18:48:11Z</dcterms:created>
  <dcterms:modified xsi:type="dcterms:W3CDTF">2015-04-20T17:31:07Z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